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sldIdLst>
    <p:sldId id="256" r:id="rId2"/>
    <p:sldId id="257" r:id="rId3"/>
    <p:sldId id="258" r:id="rId4"/>
    <p:sldId id="259" r:id="rId5"/>
    <p:sldId id="268" r:id="rId6"/>
    <p:sldId id="260" r:id="rId7"/>
    <p:sldId id="269" r:id="rId8"/>
    <p:sldId id="266" r:id="rId9"/>
    <p:sldId id="261" r:id="rId10"/>
    <p:sldId id="265" r:id="rId11"/>
    <p:sldId id="270" r:id="rId12"/>
    <p:sldId id="262" r:id="rId13"/>
    <p:sldId id="263" r:id="rId14"/>
    <p:sldId id="264" r:id="rId15"/>
    <p:sldId id="267"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0" d="100"/>
          <a:sy n="120" d="100"/>
        </p:scale>
        <p:origin x="134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EB01996-B23E-472B-8CB1-F5637C507272}" type="datetimeFigureOut">
              <a:rPr lang="en-US" smtClean="0"/>
              <a:pPr/>
              <a:t>6/10/2020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3C2B7D4-299E-4304-A4C0-17E7DDB4B8D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C2B7D4-299E-4304-A4C0-17E7DDB4B8D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C2B7D4-299E-4304-A4C0-17E7DDB4B8D9}"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C2B7D4-299E-4304-A4C0-17E7DDB4B8D9}"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C2B7D4-299E-4304-A4C0-17E7DDB4B8D9}"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C2B7D4-299E-4304-A4C0-17E7DDB4B8D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C2B7D4-299E-4304-A4C0-17E7DDB4B8D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C2B7D4-299E-4304-A4C0-17E7DDB4B8D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C2B7D4-299E-4304-A4C0-17E7DDB4B8D9}"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C2B7D4-299E-4304-A4C0-17E7DDB4B8D9}"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C2B7D4-299E-4304-A4C0-17E7DDB4B8D9}"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C2B7D4-299E-4304-A4C0-17E7DDB4B8D9}"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C2B7D4-299E-4304-A4C0-17E7DDB4B8D9}"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A5C7C859-8B64-4A29-A6EA-135BC1E5C272}" type="datetimeFigureOut">
              <a:rPr lang="en-US" smtClean="0"/>
              <a:pPr/>
              <a:t>6/10/2020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280464B-5F9B-42E5-AE6E-9B4D2D85DC9E}"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5C7C859-8B64-4A29-A6EA-135BC1E5C272}" type="datetimeFigureOut">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0464B-5F9B-42E5-AE6E-9B4D2D85DC9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280464B-5F9B-42E5-AE6E-9B4D2D85DC9E}"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5C7C859-8B64-4A29-A6EA-135BC1E5C272}" type="datetimeFigureOut">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A5C7C859-8B64-4A29-A6EA-135BC1E5C272}" type="datetimeFigureOut">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280464B-5F9B-42E5-AE6E-9B4D2D85DC9E}"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5C7C859-8B64-4A29-A6EA-135BC1E5C272}" type="datetimeFigureOut">
              <a:rPr lang="en-US" smtClean="0"/>
              <a:pPr/>
              <a:t>6/10/2020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280464B-5F9B-42E5-AE6E-9B4D2D85DC9E}"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A5C7C859-8B64-4A29-A6EA-135BC1E5C272}" type="datetimeFigureOut">
              <a:rPr lang="en-US" smtClean="0"/>
              <a:pPr/>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80464B-5F9B-42E5-AE6E-9B4D2D85DC9E}"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A5C7C859-8B64-4A29-A6EA-135BC1E5C272}" type="datetimeFigureOut">
              <a:rPr lang="en-US" smtClean="0"/>
              <a:pPr/>
              <a:t>6/10/2020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280464B-5F9B-42E5-AE6E-9B4D2D85DC9E}"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5C7C859-8B64-4A29-A6EA-135BC1E5C272}" type="datetimeFigureOut">
              <a:rPr lang="en-US" smtClean="0"/>
              <a:pPr/>
              <a:t>6/10/2020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280464B-5F9B-42E5-AE6E-9B4D2D85DC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5C7C859-8B64-4A29-A6EA-135BC1E5C272}" type="datetimeFigureOut">
              <a:rPr lang="en-US" smtClean="0"/>
              <a:pPr/>
              <a:t>6/10/2020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280464B-5F9B-42E5-AE6E-9B4D2D85DC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280464B-5F9B-42E5-AE6E-9B4D2D85DC9E}"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5C7C859-8B64-4A29-A6EA-135BC1E5C272}" type="datetimeFigureOut">
              <a:rPr lang="en-US" smtClean="0"/>
              <a:pPr/>
              <a:t>6/10/2020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280464B-5F9B-42E5-AE6E-9B4D2D85DC9E}"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5C7C859-8B64-4A29-A6EA-135BC1E5C272}" type="datetimeFigureOut">
              <a:rPr lang="en-US" smtClean="0"/>
              <a:pPr/>
              <a:t>6/10/2020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5C7C859-8B64-4A29-A6EA-135BC1E5C272}" type="datetimeFigureOut">
              <a:rPr lang="en-US" smtClean="0"/>
              <a:pPr/>
              <a:t>6/10/2020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280464B-5F9B-42E5-AE6E-9B4D2D85DC9E}"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ref.ly/logosres/esv?ref=BibleESV.Mt4.19&amp;off=7&amp;ctx=e+fishermen.+19%C2%A0And+~he+said+to+them%2c+%E2%80%9CFo"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886200"/>
            <a:ext cx="7391400" cy="1752600"/>
          </a:xfrm>
        </p:spPr>
        <p:txBody>
          <a:bodyPr>
            <a:normAutofit/>
          </a:bodyPr>
          <a:lstStyle/>
          <a:p>
            <a:r>
              <a:rPr lang="en-US" sz="1200" dirty="0"/>
              <a:t>Pastor Rick Phillips</a:t>
            </a:r>
          </a:p>
          <a:p>
            <a:r>
              <a:rPr lang="en-US" sz="1200" dirty="0"/>
              <a:t>Second Presbyterian Church, Greenville, SC</a:t>
            </a:r>
            <a:endParaRPr lang="en-US" dirty="0"/>
          </a:p>
          <a:p>
            <a:endParaRPr lang="en-US" dirty="0"/>
          </a:p>
          <a:p>
            <a:endParaRPr lang="en-US" dirty="0"/>
          </a:p>
          <a:p>
            <a:r>
              <a:rPr lang="en-US" sz="2800" dirty="0"/>
              <a:t>The First Century</a:t>
            </a:r>
          </a:p>
        </p:txBody>
      </p:sp>
      <p:sp>
        <p:nvSpPr>
          <p:cNvPr id="2" name="Title 1"/>
          <p:cNvSpPr>
            <a:spLocks noGrp="1"/>
          </p:cNvSpPr>
          <p:nvPr>
            <p:ph type="ctrTitle"/>
          </p:nvPr>
        </p:nvSpPr>
        <p:spPr>
          <a:xfrm>
            <a:off x="685800" y="381000"/>
            <a:ext cx="7772400" cy="1470025"/>
          </a:xfrm>
        </p:spPr>
        <p:txBody>
          <a:bodyPr>
            <a:normAutofit/>
          </a:bodyPr>
          <a:lstStyle/>
          <a:p>
            <a:r>
              <a:rPr lang="en-US" dirty="0"/>
              <a:t>Twenty Centuries</a:t>
            </a:r>
            <a:br>
              <a:rPr lang="en-US" dirty="0"/>
            </a:br>
            <a:r>
              <a:rPr lang="en-US" dirty="0"/>
              <a:t>A Survey of Church History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Paul’s Missionary Journeys</a:t>
            </a:r>
          </a:p>
        </p:txBody>
      </p:sp>
      <p:pic>
        <p:nvPicPr>
          <p:cNvPr id="2052" name="Picture 4" descr="http://www.foundationsforfreedom.net/Article/Bible/NT/Acts/Acts_Map_1-2_JourneysLg.gif"/>
          <p:cNvPicPr>
            <a:picLocks noChangeAspect="1" noChangeArrowheads="1"/>
          </p:cNvPicPr>
          <p:nvPr/>
        </p:nvPicPr>
        <p:blipFill>
          <a:blip r:embed="rId3" cstate="print"/>
          <a:srcRect/>
          <a:stretch>
            <a:fillRect/>
          </a:stretch>
        </p:blipFill>
        <p:spPr bwMode="auto">
          <a:xfrm>
            <a:off x="1600200" y="1524000"/>
            <a:ext cx="6248400" cy="480973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605B0-5613-4B23-8F6D-51F2C9D10EEC}"/>
              </a:ext>
            </a:extLst>
          </p:cNvPr>
          <p:cNvSpPr>
            <a:spLocks noGrp="1"/>
          </p:cNvSpPr>
          <p:nvPr>
            <p:ph type="title"/>
          </p:nvPr>
        </p:nvSpPr>
        <p:spPr/>
        <p:txBody>
          <a:bodyPr/>
          <a:lstStyle/>
          <a:p>
            <a:r>
              <a:rPr lang="en-US" dirty="0"/>
              <a:t>Paul’s Missionary Journeys (33-64 AD)</a:t>
            </a:r>
          </a:p>
        </p:txBody>
      </p:sp>
      <p:sp>
        <p:nvSpPr>
          <p:cNvPr id="3" name="Content Placeholder 2">
            <a:extLst>
              <a:ext uri="{FF2B5EF4-FFF2-40B4-BE49-F238E27FC236}">
                <a16:creationId xmlns:a16="http://schemas.microsoft.com/office/drawing/2014/main" id="{6FBF33D0-58BB-4716-BB62-2AC2813C2975}"/>
              </a:ext>
            </a:extLst>
          </p:cNvPr>
          <p:cNvSpPr>
            <a:spLocks noGrp="1"/>
          </p:cNvSpPr>
          <p:nvPr>
            <p:ph sz="quarter" idx="1"/>
          </p:nvPr>
        </p:nvSpPr>
        <p:spPr/>
        <p:txBody>
          <a:bodyPr>
            <a:normAutofit fontScale="55000" lnSpcReduction="20000"/>
          </a:bodyPr>
          <a:lstStyle/>
          <a:p>
            <a:r>
              <a:rPr lang="en-US" dirty="0"/>
              <a:t>Second Journey: Through Turkey &amp; Greece (Acts 15-18; 49-52 AD)</a:t>
            </a:r>
          </a:p>
          <a:p>
            <a:pPr lvl="1"/>
            <a:r>
              <a:rPr lang="en-US" dirty="0"/>
              <a:t>Visit to Galatian Churches</a:t>
            </a:r>
          </a:p>
          <a:p>
            <a:pPr lvl="1"/>
            <a:r>
              <a:rPr lang="en-US" dirty="0"/>
              <a:t>Founding of Philippian, Thessalonian, and Corinthian Churches (Acts 16-18)</a:t>
            </a:r>
          </a:p>
          <a:p>
            <a:pPr lvl="1"/>
            <a:r>
              <a:rPr lang="en-US" dirty="0"/>
              <a:t>First Pauline Letters (Galatians / Thessalonians)</a:t>
            </a:r>
          </a:p>
          <a:p>
            <a:pPr lvl="1"/>
            <a:endParaRPr lang="en-US" dirty="0"/>
          </a:p>
          <a:p>
            <a:r>
              <a:rPr lang="en-US" dirty="0"/>
              <a:t>Third Journey:  Back through Churches/ To Rome (Acts 19-20; 53-59 AD)</a:t>
            </a:r>
          </a:p>
          <a:p>
            <a:pPr lvl="1"/>
            <a:r>
              <a:rPr lang="en-US" dirty="0"/>
              <a:t>Founding of Ephesian Church (Acts 19); Visit to Macedonia and Greece (Acts 20)</a:t>
            </a:r>
          </a:p>
          <a:p>
            <a:pPr lvl="1"/>
            <a:r>
              <a:rPr lang="en-US" dirty="0"/>
              <a:t>Letters to Romans, Corinthians</a:t>
            </a:r>
          </a:p>
          <a:p>
            <a:pPr lvl="1"/>
            <a:r>
              <a:rPr lang="en-US" dirty="0"/>
              <a:t>Offering for Relief of Jerusalem Church / Arrest in Jerusalem / Witness to Rulers (Acts 21-22)</a:t>
            </a:r>
          </a:p>
          <a:p>
            <a:pPr lvl="1"/>
            <a:endParaRPr lang="en-US" dirty="0"/>
          </a:p>
          <a:p>
            <a:r>
              <a:rPr lang="en-US" dirty="0"/>
              <a:t>Paul in Rome (Acts 21-28; 60-64 AD)</a:t>
            </a:r>
          </a:p>
          <a:p>
            <a:pPr lvl="1"/>
            <a:r>
              <a:rPr lang="en-US" dirty="0"/>
              <a:t>First Imprisonment / Prison Letters (60-61 AD)</a:t>
            </a:r>
          </a:p>
          <a:p>
            <a:pPr lvl="1"/>
            <a:r>
              <a:rPr lang="en-US" dirty="0"/>
              <a:t>Release and Re-Arrest / 1 Timothy &amp; Titus (62-63 AD)</a:t>
            </a:r>
          </a:p>
          <a:p>
            <a:pPr lvl="1"/>
            <a:r>
              <a:rPr lang="en-US" dirty="0"/>
              <a:t>Second Imprisonment / Witness to Caesar / 2 Timothy (63-64 AD)</a:t>
            </a:r>
          </a:p>
          <a:p>
            <a:pPr lvl="1"/>
            <a:r>
              <a:rPr lang="en-US" dirty="0"/>
              <a:t>Death of Paul AD 64</a:t>
            </a:r>
          </a:p>
          <a:p>
            <a:pPr lvl="1"/>
            <a:endParaRPr lang="en-US" dirty="0"/>
          </a:p>
          <a:p>
            <a:pPr marL="0" indent="0">
              <a:buNone/>
            </a:pPr>
            <a:r>
              <a:rPr lang="en-US" dirty="0"/>
              <a:t>Result: Church Spread throughout Mediterranean</a:t>
            </a:r>
          </a:p>
          <a:p>
            <a:pPr lvl="1"/>
            <a:r>
              <a:rPr lang="en-US" dirty="0"/>
              <a:t>Jew and Gentile Church outside of Jerusalem</a:t>
            </a:r>
          </a:p>
          <a:p>
            <a:pPr lvl="1"/>
            <a:r>
              <a:rPr lang="en-US" dirty="0"/>
              <a:t>Diffusion of Leadership</a:t>
            </a:r>
          </a:p>
          <a:p>
            <a:pPr lvl="1"/>
            <a:r>
              <a:rPr lang="en-US" dirty="0"/>
              <a:t>Emphasis on Local Elder Rule, under Apostolic Authority</a:t>
            </a:r>
          </a:p>
          <a:p>
            <a:pPr lvl="1"/>
            <a:r>
              <a:rPr lang="en-US" dirty="0"/>
              <a:t>Doctrinal Foundation</a:t>
            </a:r>
          </a:p>
        </p:txBody>
      </p:sp>
    </p:spTree>
    <p:extLst>
      <p:ext uri="{BB962C8B-B14F-4D97-AF65-F5344CB8AC3E}">
        <p14:creationId xmlns:p14="http://schemas.microsoft.com/office/powerpoint/2010/main" val="1511250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Fall of Jerusalem (70 AD)</a:t>
            </a:r>
          </a:p>
        </p:txBody>
      </p:sp>
      <p:sp>
        <p:nvSpPr>
          <p:cNvPr id="3" name="Content Placeholder 2"/>
          <p:cNvSpPr>
            <a:spLocks noGrp="1"/>
          </p:cNvSpPr>
          <p:nvPr>
            <p:ph sz="quarter" idx="1"/>
          </p:nvPr>
        </p:nvSpPr>
        <p:spPr/>
        <p:txBody>
          <a:bodyPr/>
          <a:lstStyle/>
          <a:p>
            <a:r>
              <a:rPr lang="en-US" dirty="0"/>
              <a:t>The End of Pharisaical Judaism</a:t>
            </a:r>
          </a:p>
          <a:p>
            <a:pPr lvl="1"/>
            <a:r>
              <a:rPr lang="en-US" dirty="0"/>
              <a:t>Jerusalem political establishment destroyed</a:t>
            </a:r>
          </a:p>
          <a:p>
            <a:pPr lvl="1"/>
            <a:r>
              <a:rPr lang="en-US" dirty="0"/>
              <a:t>Second Temple destroyed</a:t>
            </a:r>
          </a:p>
          <a:p>
            <a:pPr lvl="1"/>
            <a:r>
              <a:rPr lang="en-US" dirty="0"/>
              <a:t>Jesus’ prophecy of judgment fulfilled (Mt. 24:1-2; </a:t>
            </a:r>
            <a:r>
              <a:rPr lang="en-US" dirty="0" err="1"/>
              <a:t>Lk</a:t>
            </a:r>
            <a:r>
              <a:rPr lang="en-US" dirty="0"/>
              <a:t>. 21:5-9)</a:t>
            </a:r>
          </a:p>
          <a:p>
            <a:pPr marL="274320" lvl="1" indent="0">
              <a:buNone/>
            </a:pPr>
            <a:endParaRPr lang="en-US" dirty="0"/>
          </a:p>
          <a:p>
            <a:r>
              <a:rPr lang="en-US" dirty="0"/>
              <a:t>Flight of the Christians</a:t>
            </a:r>
          </a:p>
          <a:p>
            <a:pPr lvl="1"/>
            <a:r>
              <a:rPr lang="en-US" dirty="0"/>
              <a:t>Jesus’ warning heeded (Mt. 24:15-22; </a:t>
            </a:r>
            <a:r>
              <a:rPr lang="en-US" dirty="0" err="1"/>
              <a:t>Lk</a:t>
            </a:r>
            <a:r>
              <a:rPr lang="en-US" dirty="0"/>
              <a:t>. 21:20-24)</a:t>
            </a:r>
          </a:p>
          <a:p>
            <a:pPr lvl="1"/>
            <a:r>
              <a:rPr lang="en-US" dirty="0"/>
              <a:t>Jerusalem no longer capital / Jewish tie severed</a:t>
            </a:r>
          </a:p>
          <a:p>
            <a:pPr marL="274320" lvl="1" indent="0">
              <a:buNone/>
            </a:pPr>
            <a:endParaRPr lang="en-US" dirty="0"/>
          </a:p>
          <a:p>
            <a:r>
              <a:rPr lang="en-US" dirty="0"/>
              <a:t>End of Jewish protection in Roman Empire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of the New Testament</a:t>
            </a:r>
          </a:p>
        </p:txBody>
      </p:sp>
      <p:sp>
        <p:nvSpPr>
          <p:cNvPr id="3" name="Content Placeholder 2"/>
          <p:cNvSpPr>
            <a:spLocks noGrp="1"/>
          </p:cNvSpPr>
          <p:nvPr>
            <p:ph sz="quarter" idx="1"/>
          </p:nvPr>
        </p:nvSpPr>
        <p:spPr>
          <a:xfrm>
            <a:off x="301752" y="1527048"/>
            <a:ext cx="8503920" cy="4949952"/>
          </a:xfrm>
        </p:spPr>
        <p:txBody>
          <a:bodyPr>
            <a:normAutofit fontScale="85000" lnSpcReduction="20000"/>
          </a:bodyPr>
          <a:lstStyle/>
          <a:p>
            <a:r>
              <a:rPr lang="en-US" dirty="0"/>
              <a:t>Apostolic Epistles written</a:t>
            </a:r>
          </a:p>
          <a:p>
            <a:pPr lvl="1"/>
            <a:r>
              <a:rPr lang="en-US" dirty="0"/>
              <a:t>Situational focus</a:t>
            </a:r>
          </a:p>
          <a:p>
            <a:pPr lvl="1"/>
            <a:r>
              <a:rPr lang="en-US" dirty="0"/>
              <a:t>Provide doctrinal clarity</a:t>
            </a:r>
          </a:p>
          <a:p>
            <a:pPr lvl="1"/>
            <a:r>
              <a:rPr lang="en-US" dirty="0"/>
              <a:t>Ecclesiastical foundation</a:t>
            </a:r>
          </a:p>
          <a:p>
            <a:r>
              <a:rPr lang="en-US" dirty="0"/>
              <a:t>Gospels Recorded</a:t>
            </a:r>
          </a:p>
          <a:p>
            <a:pPr lvl="1"/>
            <a:r>
              <a:rPr lang="en-US" dirty="0"/>
              <a:t>Oral tradition captured</a:t>
            </a:r>
          </a:p>
          <a:p>
            <a:pPr lvl="1"/>
            <a:r>
              <a:rPr lang="en-US" dirty="0"/>
              <a:t>Apostolic witness to life and ministry of Jesus (Matthew; Mark (Peter?); Luke (Paul?); John).</a:t>
            </a:r>
          </a:p>
          <a:p>
            <a:r>
              <a:rPr lang="en-US" dirty="0"/>
              <a:t>Conflict with Heresy</a:t>
            </a:r>
          </a:p>
          <a:p>
            <a:pPr lvl="1"/>
            <a:r>
              <a:rPr lang="en-US" dirty="0"/>
              <a:t>Justification conflict with </a:t>
            </a:r>
            <a:r>
              <a:rPr lang="en-US" dirty="0" err="1"/>
              <a:t>Judaisers</a:t>
            </a:r>
            <a:r>
              <a:rPr lang="en-US" dirty="0"/>
              <a:t> (Paul)</a:t>
            </a:r>
          </a:p>
          <a:p>
            <a:pPr lvl="1"/>
            <a:r>
              <a:rPr lang="en-US" dirty="0"/>
              <a:t>Early struggle vs. Gnosticism (John / Paul)</a:t>
            </a:r>
          </a:p>
          <a:p>
            <a:pPr lvl="1"/>
            <a:r>
              <a:rPr lang="en-US" dirty="0"/>
              <a:t>Other doctrinal struggles (Hebrews; 2 Peter/Jude; 1 Cor. 15, etc.)</a:t>
            </a:r>
          </a:p>
          <a:p>
            <a:r>
              <a:rPr lang="en-US" dirty="0"/>
              <a:t>Result:</a:t>
            </a:r>
          </a:p>
          <a:p>
            <a:pPr lvl="1"/>
            <a:r>
              <a:rPr lang="en-US" dirty="0"/>
              <a:t>Churches committed to known canon of NT Scripture</a:t>
            </a:r>
          </a:p>
          <a:p>
            <a:pPr lvl="1"/>
            <a:r>
              <a:rPr lang="en-US" dirty="0"/>
              <a:t>Finished apostolic witness as foundation for church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 Persecution</a:t>
            </a:r>
          </a:p>
        </p:txBody>
      </p:sp>
      <p:sp>
        <p:nvSpPr>
          <p:cNvPr id="3" name="Content Placeholder 2"/>
          <p:cNvSpPr>
            <a:spLocks noGrp="1"/>
          </p:cNvSpPr>
          <p:nvPr>
            <p:ph sz="quarter" idx="1"/>
          </p:nvPr>
        </p:nvSpPr>
        <p:spPr/>
        <p:txBody>
          <a:bodyPr>
            <a:normAutofit fontScale="70000" lnSpcReduction="20000"/>
          </a:bodyPr>
          <a:lstStyle/>
          <a:p>
            <a:r>
              <a:rPr lang="en-US" dirty="0"/>
              <a:t>Christians initially protected by Jewish status</a:t>
            </a:r>
          </a:p>
          <a:p>
            <a:pPr lvl="1"/>
            <a:r>
              <a:rPr lang="en-US" dirty="0"/>
              <a:t>Jews a favored people, this status lost in struggle with Jews</a:t>
            </a:r>
          </a:p>
          <a:p>
            <a:pPr lvl="1"/>
            <a:r>
              <a:rPr lang="en-US" dirty="0" err="1"/>
              <a:t>Claudian</a:t>
            </a:r>
            <a:r>
              <a:rPr lang="en-US" dirty="0"/>
              <a:t> Persecution (49 AD)</a:t>
            </a:r>
          </a:p>
          <a:p>
            <a:pPr lvl="1"/>
            <a:r>
              <a:rPr lang="en-US" dirty="0"/>
              <a:t>Post-AD 70, no protection</a:t>
            </a:r>
          </a:p>
          <a:p>
            <a:r>
              <a:rPr lang="en-US" dirty="0"/>
              <a:t>Nero’s persecution in Rome (64 AD)</a:t>
            </a:r>
          </a:p>
          <a:p>
            <a:pPr lvl="1"/>
            <a:r>
              <a:rPr lang="en-US" dirty="0"/>
              <a:t>Scapegoat for great fire</a:t>
            </a:r>
          </a:p>
          <a:p>
            <a:pPr lvl="1"/>
            <a:r>
              <a:rPr lang="en-US" dirty="0"/>
              <a:t>Apostles Peter and Paul martyred?</a:t>
            </a:r>
          </a:p>
          <a:p>
            <a:pPr lvl="1"/>
            <a:r>
              <a:rPr lang="en-US" dirty="0"/>
              <a:t>Hundreds of Christians tortured and killed</a:t>
            </a:r>
          </a:p>
          <a:p>
            <a:r>
              <a:rPr lang="en-US" dirty="0"/>
              <a:t>Persecution by later Emperors</a:t>
            </a:r>
          </a:p>
          <a:p>
            <a:pPr lvl="1"/>
            <a:r>
              <a:rPr lang="en-US" dirty="0"/>
              <a:t>Domitian (81-96 AD): Imperial cult / John exiled to Patmos / persecution ended with his death</a:t>
            </a:r>
          </a:p>
          <a:p>
            <a:pPr lvl="1"/>
            <a:r>
              <a:rPr lang="en-US" dirty="0"/>
              <a:t>Trajan (98-117 AD): Imperial cult / fear of secret societies / Christianity outlawed</a:t>
            </a:r>
          </a:p>
          <a:p>
            <a:r>
              <a:rPr lang="en-US" dirty="0"/>
              <a:t>Apocalyptic Vision of John (95 AD)</a:t>
            </a:r>
          </a:p>
          <a:p>
            <a:r>
              <a:rPr lang="en-US" dirty="0"/>
              <a:t>Result: Organized church going underground</a:t>
            </a:r>
          </a:p>
          <a:p>
            <a:pPr lvl="1"/>
            <a:r>
              <a:rPr lang="en-US" dirty="0"/>
              <a:t>Combination of persecution and heresy causing church to shift from </a:t>
            </a:r>
            <a:r>
              <a:rPr lang="en-US" dirty="0" err="1"/>
              <a:t>presbyterianism</a:t>
            </a:r>
            <a:r>
              <a:rPr lang="en-US" dirty="0"/>
              <a:t> to </a:t>
            </a:r>
            <a:r>
              <a:rPr lang="en-US" dirty="0" err="1"/>
              <a:t>episcopalianism</a:t>
            </a:r>
            <a:r>
              <a:rPr lang="en-US" dirty="0"/>
              <a:t>.</a:t>
            </a:r>
          </a:p>
          <a:p>
            <a:pPr lvl="1"/>
            <a:r>
              <a:rPr lang="en-US" dirty="0"/>
              <a:t>Threat to Christians and Scriptures</a:t>
            </a:r>
          </a:p>
          <a:p>
            <a:pPr lvl="1"/>
            <a:r>
              <a:rPr lang="en-US" dirty="0"/>
              <a:t>Full canon not received or recognized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 Changes in the First Century</a:t>
            </a:r>
          </a:p>
        </p:txBody>
      </p:sp>
      <p:sp>
        <p:nvSpPr>
          <p:cNvPr id="3" name="Content Placeholder 2"/>
          <p:cNvSpPr>
            <a:spLocks noGrp="1"/>
          </p:cNvSpPr>
          <p:nvPr>
            <p:ph sz="quarter" idx="1"/>
          </p:nvPr>
        </p:nvSpPr>
        <p:spPr/>
        <p:txBody>
          <a:bodyPr>
            <a:normAutofit fontScale="92500" lnSpcReduction="10000"/>
          </a:bodyPr>
          <a:lstStyle/>
          <a:p>
            <a:r>
              <a:rPr lang="en-US" dirty="0"/>
              <a:t>Judaism gives way to Christianity as New Covenant in Christ is inaugurated</a:t>
            </a:r>
          </a:p>
          <a:p>
            <a:r>
              <a:rPr lang="en-US" dirty="0"/>
              <a:t>God’s Covenant People expands:</a:t>
            </a:r>
          </a:p>
          <a:p>
            <a:pPr lvl="1"/>
            <a:r>
              <a:rPr lang="en-US" dirty="0" err="1"/>
              <a:t>Enthnically</a:t>
            </a:r>
            <a:r>
              <a:rPr lang="en-US" dirty="0"/>
              <a:t>: Jews and Gentiles</a:t>
            </a:r>
          </a:p>
          <a:p>
            <a:pPr lvl="1"/>
            <a:r>
              <a:rPr lang="en-US" dirty="0"/>
              <a:t>Geographically: throughout Mediterranean</a:t>
            </a:r>
          </a:p>
          <a:p>
            <a:pPr lvl="1"/>
            <a:r>
              <a:rPr lang="en-US" dirty="0"/>
              <a:t>Culturally: Jewish to </a:t>
            </a:r>
            <a:r>
              <a:rPr lang="en-US" dirty="0" err="1"/>
              <a:t>Graeco</a:t>
            </a:r>
            <a:r>
              <a:rPr lang="en-US" dirty="0"/>
              <a:t>-Roman context</a:t>
            </a:r>
          </a:p>
          <a:p>
            <a:r>
              <a:rPr lang="en-US" dirty="0"/>
              <a:t>Apostolic Witness to Jesus Christ</a:t>
            </a:r>
          </a:p>
          <a:p>
            <a:pPr lvl="1"/>
            <a:r>
              <a:rPr lang="en-US" dirty="0"/>
              <a:t>New Testament fulfills Old Testament expectation</a:t>
            </a:r>
          </a:p>
          <a:p>
            <a:pPr lvl="1"/>
            <a:r>
              <a:rPr lang="en-US" dirty="0"/>
              <a:t>Biblical doctrine brought to completion</a:t>
            </a:r>
          </a:p>
          <a:p>
            <a:r>
              <a:rPr lang="en-US" dirty="0"/>
              <a:t>Church learning to cope with heresy and persecution</a:t>
            </a:r>
          </a:p>
          <a:p>
            <a:pPr lvl="1"/>
            <a:r>
              <a:rPr lang="en-US" dirty="0"/>
              <a:t>Shifts in church structure: apostolate – </a:t>
            </a:r>
            <a:r>
              <a:rPr lang="en-US" dirty="0" err="1"/>
              <a:t>presbyterianism</a:t>
            </a:r>
            <a:r>
              <a:rPr lang="en-US" dirty="0"/>
              <a:t> – episcopacy</a:t>
            </a:r>
          </a:p>
          <a:p>
            <a:pPr lvl="1"/>
            <a:r>
              <a:rPr lang="en-US" dirty="0"/>
              <a:t>Response to heresies/ canonization of Scripture begun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Twenty Centuries</a:t>
            </a:r>
          </a:p>
        </p:txBody>
      </p:sp>
      <p:sp>
        <p:nvSpPr>
          <p:cNvPr id="3" name="Content Placeholder 2"/>
          <p:cNvSpPr>
            <a:spLocks noGrp="1"/>
          </p:cNvSpPr>
          <p:nvPr>
            <p:ph sz="quarter" idx="1"/>
          </p:nvPr>
        </p:nvSpPr>
        <p:spPr/>
        <p:txBody>
          <a:bodyPr>
            <a:normAutofit lnSpcReduction="10000"/>
          </a:bodyPr>
          <a:lstStyle/>
          <a:p>
            <a:r>
              <a:rPr lang="en-US" dirty="0"/>
              <a:t>Bibliography:</a:t>
            </a:r>
          </a:p>
          <a:p>
            <a:pPr lvl="1">
              <a:spcBef>
                <a:spcPts val="1200"/>
              </a:spcBef>
            </a:pPr>
            <a:r>
              <a:rPr lang="en-US" sz="2000" i="1" dirty="0"/>
              <a:t>History of the Christian Church, </a:t>
            </a:r>
            <a:r>
              <a:rPr lang="en-US" sz="2000" dirty="0"/>
              <a:t>8 vols., Philip Schaff</a:t>
            </a:r>
            <a:endParaRPr lang="en-US" sz="2000" i="1" dirty="0"/>
          </a:p>
          <a:p>
            <a:pPr lvl="1">
              <a:spcBef>
                <a:spcPts val="1200"/>
              </a:spcBef>
            </a:pPr>
            <a:r>
              <a:rPr lang="en-US" sz="2000" i="1" dirty="0"/>
              <a:t>Heroes &amp; Heretics: Pivotal Moments in 20 Centuries of the Church</a:t>
            </a:r>
            <a:r>
              <a:rPr lang="en-US" sz="2000" dirty="0"/>
              <a:t>, Iain D. Campbell</a:t>
            </a:r>
          </a:p>
          <a:p>
            <a:pPr lvl="1">
              <a:spcBef>
                <a:spcPts val="1200"/>
              </a:spcBef>
            </a:pPr>
            <a:r>
              <a:rPr lang="en-US" sz="2000" i="1" dirty="0"/>
              <a:t>Turning Points: Decisive Moments in the History of Christianity</a:t>
            </a:r>
            <a:r>
              <a:rPr lang="en-US" sz="2000" dirty="0"/>
              <a:t>, Mark A. Noll</a:t>
            </a:r>
          </a:p>
          <a:p>
            <a:pPr lvl="1">
              <a:spcBef>
                <a:spcPts val="1200"/>
              </a:spcBef>
            </a:pPr>
            <a:r>
              <a:rPr lang="en-US" sz="2000" i="1" dirty="0"/>
              <a:t>2000 Years of Christ’s Power</a:t>
            </a:r>
            <a:r>
              <a:rPr lang="en-US" sz="2000" dirty="0"/>
              <a:t>, 3 vols., N.R. Needham</a:t>
            </a:r>
          </a:p>
          <a:p>
            <a:pPr lvl="1">
              <a:spcBef>
                <a:spcPts val="1200"/>
              </a:spcBef>
            </a:pPr>
            <a:r>
              <a:rPr lang="en-US" sz="2000" i="1" dirty="0"/>
              <a:t>In the Year of Our Lord: Reflections on Twenty Centuries of Church History: </a:t>
            </a:r>
            <a:r>
              <a:rPr lang="en-US" sz="2000" dirty="0"/>
              <a:t>Sinclair B. Ferguson </a:t>
            </a:r>
          </a:p>
          <a:p>
            <a:pPr lvl="1">
              <a:spcBef>
                <a:spcPts val="1200"/>
              </a:spcBef>
            </a:pPr>
            <a:r>
              <a:rPr lang="en-US" sz="2000" i="1" dirty="0"/>
              <a:t>5 Minutes in Church History</a:t>
            </a:r>
            <a:r>
              <a:rPr lang="en-US" sz="2000" dirty="0"/>
              <a:t>, Stephen J. Nichols</a:t>
            </a:r>
          </a:p>
          <a:p>
            <a:pPr lvl="1">
              <a:spcBef>
                <a:spcPts val="1200"/>
              </a:spcBef>
            </a:pPr>
            <a:r>
              <a:rPr lang="en-US" sz="2000" i="1" dirty="0"/>
              <a:t>Sketches from Church History</a:t>
            </a:r>
            <a:r>
              <a:rPr lang="en-US" sz="2000" dirty="0"/>
              <a:t>, S. M. Houghton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First Century</a:t>
            </a:r>
          </a:p>
        </p:txBody>
      </p:sp>
      <p:sp>
        <p:nvSpPr>
          <p:cNvPr id="3" name="Content Placeholder 2"/>
          <p:cNvSpPr>
            <a:spLocks noGrp="1"/>
          </p:cNvSpPr>
          <p:nvPr>
            <p:ph sz="quarter" idx="1"/>
          </p:nvPr>
        </p:nvSpPr>
        <p:spPr/>
        <p:txBody>
          <a:bodyPr/>
          <a:lstStyle/>
          <a:p>
            <a:r>
              <a:rPr lang="en-US" dirty="0"/>
              <a:t>Life and Ministry of Jesus Christ (4 BC – 28/30 AD)</a:t>
            </a:r>
          </a:p>
          <a:p>
            <a:r>
              <a:rPr lang="en-US" dirty="0"/>
              <a:t>Church founded in Jerusalem/Scattered by Persecution (30 – AD)</a:t>
            </a:r>
          </a:p>
          <a:p>
            <a:r>
              <a:rPr lang="en-US" dirty="0"/>
              <a:t>Paul’s Missionary Journeys/ Founding of Gentile Church (49-64 AD)</a:t>
            </a:r>
          </a:p>
          <a:p>
            <a:r>
              <a:rPr lang="en-US" dirty="0"/>
              <a:t>Fall of Jerusalem (70 AD)</a:t>
            </a:r>
          </a:p>
          <a:p>
            <a:r>
              <a:rPr lang="en-US" dirty="0"/>
              <a:t>Writing of New Testament (50-95 AD)</a:t>
            </a:r>
          </a:p>
          <a:p>
            <a:r>
              <a:rPr lang="en-US" dirty="0"/>
              <a:t>Onset of Roman Persecution (63, 95 AD)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1.  Life and Ministry of Jesus Christ (4 BC-28/30 AD)</a:t>
            </a:r>
          </a:p>
        </p:txBody>
      </p:sp>
      <p:sp>
        <p:nvSpPr>
          <p:cNvPr id="3" name="Content Placeholder 2"/>
          <p:cNvSpPr>
            <a:spLocks noGrp="1"/>
          </p:cNvSpPr>
          <p:nvPr>
            <p:ph sz="quarter" idx="1"/>
          </p:nvPr>
        </p:nvSpPr>
        <p:spPr/>
        <p:txBody>
          <a:bodyPr>
            <a:normAutofit fontScale="92500" lnSpcReduction="10000"/>
          </a:bodyPr>
          <a:lstStyle/>
          <a:p>
            <a:pPr>
              <a:buNone/>
            </a:pPr>
            <a:endParaRPr lang="en-US" dirty="0"/>
          </a:p>
          <a:p>
            <a:pPr>
              <a:spcBef>
                <a:spcPts val="1200"/>
              </a:spcBef>
            </a:pPr>
            <a:r>
              <a:rPr lang="en-US" sz="2400" dirty="0"/>
              <a:t>God’s Son Born as Man (4-6 BC)</a:t>
            </a:r>
          </a:p>
          <a:p>
            <a:pPr marL="0" indent="0">
              <a:spcBef>
                <a:spcPts val="1200"/>
              </a:spcBef>
              <a:buNone/>
            </a:pPr>
            <a:r>
              <a:rPr lang="en-US" sz="1900" dirty="0"/>
              <a:t>	“She will bear a son, and you shall call his name Jesus, for he will 	save his 	people from their sins” (Mt. 1:21).</a:t>
            </a:r>
          </a:p>
          <a:p>
            <a:pPr marL="0" indent="0">
              <a:spcBef>
                <a:spcPts val="1200"/>
              </a:spcBef>
              <a:buNone/>
            </a:pPr>
            <a:endParaRPr lang="en-US" sz="1900" dirty="0"/>
          </a:p>
          <a:p>
            <a:pPr>
              <a:spcBef>
                <a:spcPts val="1200"/>
              </a:spcBef>
            </a:pPr>
            <a:r>
              <a:rPr lang="en-US" sz="2400" dirty="0"/>
              <a:t>Redeeming Work of God Accomplished</a:t>
            </a:r>
          </a:p>
          <a:p>
            <a:pPr marL="0" indent="0">
              <a:spcBef>
                <a:spcPts val="1200"/>
              </a:spcBef>
              <a:buNone/>
            </a:pPr>
            <a:r>
              <a:rPr lang="en-US" sz="1700" dirty="0"/>
              <a:t>	“Christ died for our sins in accordance with the Scriptures, that he was buried, 	that he was raised on the third day in accordance with the Scriptures, and that he 	appeared to Cephas, then to the twelve” (1 Cor. 15:3-5).</a:t>
            </a:r>
          </a:p>
          <a:p>
            <a:pPr marL="0" indent="0">
              <a:spcBef>
                <a:spcPts val="1200"/>
              </a:spcBef>
              <a:buNone/>
            </a:pPr>
            <a:endParaRPr lang="en-US" sz="1700" dirty="0"/>
          </a:p>
          <a:p>
            <a:pPr>
              <a:spcBef>
                <a:spcPts val="1200"/>
              </a:spcBef>
            </a:pPr>
            <a:r>
              <a:rPr lang="en-US" sz="2400" dirty="0"/>
              <a:t>Calling/Training of First Disciples</a:t>
            </a:r>
          </a:p>
          <a:p>
            <a:pPr marL="0" indent="0">
              <a:spcBef>
                <a:spcPts val="1200"/>
              </a:spcBef>
              <a:buNone/>
            </a:pPr>
            <a:r>
              <a:rPr lang="en-US" sz="1700" dirty="0"/>
              <a:t>	“He said to them, ‘Follow me, and I will make you fishers of men” (Mt. 	4:19).</a:t>
            </a:r>
          </a:p>
          <a:p>
            <a:endParaRPr lang="en-US" dirty="0">
              <a:hlinkClick r:id="rId3"/>
            </a:endParaRPr>
          </a:p>
          <a:p>
            <a:pPr>
              <a:spcBef>
                <a:spcPts val="1200"/>
              </a:spcBef>
            </a:pPr>
            <a:endParaRPr lang="en-US" sz="2400" dirty="0"/>
          </a:p>
          <a:p>
            <a:pPr>
              <a:spcBef>
                <a:spcPts val="1200"/>
              </a:spcBef>
            </a:pP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494FC-EB96-447A-8875-D14E7FC44FE3}"/>
              </a:ext>
            </a:extLst>
          </p:cNvPr>
          <p:cNvSpPr>
            <a:spLocks noGrp="1"/>
          </p:cNvSpPr>
          <p:nvPr>
            <p:ph type="title"/>
          </p:nvPr>
        </p:nvSpPr>
        <p:spPr>
          <a:xfrm>
            <a:off x="286512" y="457200"/>
            <a:ext cx="8534400" cy="758952"/>
          </a:xfrm>
        </p:spPr>
        <p:txBody>
          <a:bodyPr>
            <a:normAutofit fontScale="90000"/>
          </a:bodyPr>
          <a:lstStyle/>
          <a:p>
            <a:r>
              <a:rPr lang="en-US" sz="3600" dirty="0"/>
              <a:t>Life and Ministry of Jesus Christ (4 BC-28/30 AD)</a:t>
            </a:r>
            <a:endParaRPr lang="en-US" dirty="0"/>
          </a:p>
        </p:txBody>
      </p:sp>
      <p:sp>
        <p:nvSpPr>
          <p:cNvPr id="3" name="Content Placeholder 2">
            <a:extLst>
              <a:ext uri="{FF2B5EF4-FFF2-40B4-BE49-F238E27FC236}">
                <a16:creationId xmlns:a16="http://schemas.microsoft.com/office/drawing/2014/main" id="{0A51CED5-7125-49EB-ABE1-B098062E1733}"/>
              </a:ext>
            </a:extLst>
          </p:cNvPr>
          <p:cNvSpPr>
            <a:spLocks noGrp="1"/>
          </p:cNvSpPr>
          <p:nvPr>
            <p:ph sz="quarter" idx="1"/>
          </p:nvPr>
        </p:nvSpPr>
        <p:spPr/>
        <p:txBody>
          <a:bodyPr>
            <a:normAutofit fontScale="70000" lnSpcReduction="20000"/>
          </a:bodyPr>
          <a:lstStyle/>
          <a:p>
            <a:pPr>
              <a:spcBef>
                <a:spcPts val="1200"/>
              </a:spcBef>
            </a:pPr>
            <a:r>
              <a:rPr lang="en-US" sz="2800" dirty="0"/>
              <a:t>Teaching of the Kingdom of God</a:t>
            </a:r>
          </a:p>
          <a:p>
            <a:pPr marL="0" indent="0">
              <a:buNone/>
            </a:pPr>
            <a:r>
              <a:rPr lang="en-US" sz="2800" dirty="0"/>
              <a:t>	“He went throughout all Galilee, teaching in their synagogues and 	proclaiming the gospel of the kingdom and healing every disease 	and every affliction among the people” (Mt. 4:23).</a:t>
            </a:r>
          </a:p>
          <a:p>
            <a:pPr marL="0" indent="0">
              <a:buNone/>
            </a:pPr>
            <a:endParaRPr lang="en-US" sz="2800" dirty="0"/>
          </a:p>
          <a:p>
            <a:pPr>
              <a:spcBef>
                <a:spcPts val="1200"/>
              </a:spcBef>
            </a:pPr>
            <a:r>
              <a:rPr lang="en-US" sz="2800" dirty="0"/>
              <a:t>Ascension into Heaven / Outpouring of the Holy Spirit.</a:t>
            </a:r>
          </a:p>
          <a:p>
            <a:pPr marL="0" indent="0">
              <a:buNone/>
            </a:pPr>
            <a:r>
              <a:rPr lang="en-US" dirty="0"/>
              <a:t>	He said to them, “It is not for you to know times or seasons that the 	Father has fixed by his own authority. </a:t>
            </a:r>
            <a:r>
              <a:rPr lang="en-US" b="1" baseline="30000" dirty="0"/>
              <a:t> </a:t>
            </a:r>
            <a:r>
              <a:rPr lang="en-US" dirty="0"/>
              <a:t>But you will receive power 	when the Holy Spirit has come upon you, and you will be my 	witnesses in Jerusalem and in all Judea and Samaria, and to the end 	of the earth.” </a:t>
            </a:r>
            <a:r>
              <a:rPr lang="en-US" b="1" baseline="30000" dirty="0"/>
              <a:t> </a:t>
            </a:r>
            <a:r>
              <a:rPr lang="en-US" dirty="0"/>
              <a:t>And when he had said these things, as they were 	looking on, he was lifted up, and a cloud took him out of their sight” 	(Acts 1:7-9).</a:t>
            </a:r>
          </a:p>
          <a:p>
            <a:pPr marL="0" indent="0">
              <a:spcBef>
                <a:spcPts val="1200"/>
              </a:spcBef>
              <a:buNone/>
            </a:pPr>
            <a:endParaRPr lang="en-US" sz="2800" dirty="0"/>
          </a:p>
          <a:p>
            <a:pPr marL="0" indent="0">
              <a:buNone/>
            </a:pPr>
            <a:r>
              <a:rPr lang="en-US" sz="3400" dirty="0"/>
              <a:t>Result: Original church founded, with apostles, in Jerusalem (appr. 30 AD).</a:t>
            </a:r>
            <a:endParaRPr lang="en-US" sz="4000" dirty="0"/>
          </a:p>
        </p:txBody>
      </p:sp>
    </p:spTree>
    <p:extLst>
      <p:ext uri="{BB962C8B-B14F-4D97-AF65-F5344CB8AC3E}">
        <p14:creationId xmlns:p14="http://schemas.microsoft.com/office/powerpoint/2010/main" val="1245300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Church Founded and Scattered (30-48 AD)</a:t>
            </a:r>
          </a:p>
        </p:txBody>
      </p:sp>
      <p:sp>
        <p:nvSpPr>
          <p:cNvPr id="3" name="Content Placeholder 2"/>
          <p:cNvSpPr>
            <a:spLocks noGrp="1"/>
          </p:cNvSpPr>
          <p:nvPr>
            <p:ph sz="quarter" idx="1"/>
          </p:nvPr>
        </p:nvSpPr>
        <p:spPr/>
        <p:txBody>
          <a:bodyPr>
            <a:normAutofit/>
          </a:bodyPr>
          <a:lstStyle/>
          <a:p>
            <a:r>
              <a:rPr lang="en-US" dirty="0"/>
              <a:t>Original Context of the Church</a:t>
            </a:r>
          </a:p>
          <a:p>
            <a:pPr lvl="1"/>
            <a:r>
              <a:rPr lang="en-US" dirty="0"/>
              <a:t>Jewish foundation</a:t>
            </a:r>
          </a:p>
          <a:p>
            <a:pPr lvl="1"/>
            <a:r>
              <a:rPr lang="en-US" dirty="0"/>
              <a:t>Roman Political World</a:t>
            </a:r>
          </a:p>
          <a:p>
            <a:pPr lvl="1"/>
            <a:r>
              <a:rPr lang="en-US" dirty="0"/>
              <a:t>Greek Thought Life</a:t>
            </a:r>
          </a:p>
          <a:p>
            <a:pPr marL="274320" lvl="1" indent="0">
              <a:buNone/>
            </a:pPr>
            <a:endParaRPr lang="en-US" dirty="0"/>
          </a:p>
          <a:p>
            <a:r>
              <a:rPr lang="en-US" dirty="0"/>
              <a:t>Early Growth / Initial Pattern</a:t>
            </a:r>
          </a:p>
          <a:p>
            <a:pPr lvl="1"/>
            <a:r>
              <a:rPr lang="en-US" dirty="0"/>
              <a:t>Worship centered on Teaching &amp; Prayer</a:t>
            </a:r>
          </a:p>
          <a:p>
            <a:pPr lvl="2"/>
            <a:r>
              <a:rPr lang="en-US" dirty="0"/>
              <a:t>“And they devoted themselves to the apostles’ teaching and the fellowship, to the breaking of bread and the prayers” (Acts 2:42).</a:t>
            </a:r>
          </a:p>
          <a:p>
            <a:pPr lvl="1"/>
            <a:r>
              <a:rPr lang="en-US" dirty="0"/>
              <a:t>Apostolic Miracles and Authority (Heb. 2:3-4).</a:t>
            </a:r>
          </a:p>
          <a:p>
            <a:pPr lvl="1"/>
            <a:r>
              <a:rPr lang="en-US" dirty="0"/>
              <a:t>Church Organization: Originally apostles and deacons (Acts 6).</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57ED9-1754-4CB3-9E66-42AE780688CB}"/>
              </a:ext>
            </a:extLst>
          </p:cNvPr>
          <p:cNvSpPr>
            <a:spLocks noGrp="1"/>
          </p:cNvSpPr>
          <p:nvPr>
            <p:ph type="title"/>
          </p:nvPr>
        </p:nvSpPr>
        <p:spPr/>
        <p:txBody>
          <a:bodyPr/>
          <a:lstStyle/>
          <a:p>
            <a:r>
              <a:rPr lang="en-US" dirty="0"/>
              <a:t>Church Founded and Scattered (30-48 AD)</a:t>
            </a:r>
          </a:p>
        </p:txBody>
      </p:sp>
      <p:sp>
        <p:nvSpPr>
          <p:cNvPr id="3" name="Content Placeholder 2">
            <a:extLst>
              <a:ext uri="{FF2B5EF4-FFF2-40B4-BE49-F238E27FC236}">
                <a16:creationId xmlns:a16="http://schemas.microsoft.com/office/drawing/2014/main" id="{D0DD953D-3C21-48F8-8C4E-47935DBD2473}"/>
              </a:ext>
            </a:extLst>
          </p:cNvPr>
          <p:cNvSpPr>
            <a:spLocks noGrp="1"/>
          </p:cNvSpPr>
          <p:nvPr>
            <p:ph sz="quarter" idx="1"/>
          </p:nvPr>
        </p:nvSpPr>
        <p:spPr/>
        <p:txBody>
          <a:bodyPr>
            <a:normAutofit lnSpcReduction="10000"/>
          </a:bodyPr>
          <a:lstStyle/>
          <a:p>
            <a:r>
              <a:rPr lang="en-US" dirty="0"/>
              <a:t>Persecution and Spread</a:t>
            </a:r>
          </a:p>
          <a:p>
            <a:pPr lvl="1"/>
            <a:r>
              <a:rPr lang="en-US" dirty="0"/>
              <a:t>Early Evangelistic Outreach (Philip in Samaria)</a:t>
            </a:r>
          </a:p>
          <a:p>
            <a:pPr lvl="1"/>
            <a:r>
              <a:rPr lang="en-US" dirty="0"/>
              <a:t>Stoning of Stephen (32 AD?)</a:t>
            </a:r>
          </a:p>
          <a:p>
            <a:pPr lvl="1"/>
            <a:r>
              <a:rPr lang="en-US" dirty="0"/>
              <a:t>Conversion of Saul of Tarsus (33 AD)</a:t>
            </a:r>
          </a:p>
          <a:p>
            <a:pPr lvl="1"/>
            <a:r>
              <a:rPr lang="en-US" dirty="0"/>
              <a:t>Persecution by Herod and the Pharisees (33-44 AD)</a:t>
            </a:r>
          </a:p>
          <a:p>
            <a:pPr lvl="1"/>
            <a:r>
              <a:rPr lang="en-US" dirty="0"/>
              <a:t>Flight of Christians/ Spread of Gospel</a:t>
            </a:r>
          </a:p>
          <a:p>
            <a:pPr lvl="1"/>
            <a:r>
              <a:rPr lang="en-US" dirty="0"/>
              <a:t>Jesus’ interventions &amp; encouragement of evangelism (Acts 18:9)</a:t>
            </a:r>
          </a:p>
          <a:p>
            <a:pPr marL="274320" lvl="1" indent="0">
              <a:buNone/>
            </a:pPr>
            <a:endParaRPr lang="en-US" dirty="0"/>
          </a:p>
          <a:p>
            <a:r>
              <a:rPr lang="en-US" dirty="0"/>
              <a:t>Result: Church overseen by apostles, ruled by Christ; spread by persecution (new center in Antioch); power of the Holy Spirit experienced.</a:t>
            </a:r>
          </a:p>
        </p:txBody>
      </p:sp>
    </p:spTree>
    <p:extLst>
      <p:ext uri="{BB962C8B-B14F-4D97-AF65-F5344CB8AC3E}">
        <p14:creationId xmlns:p14="http://schemas.microsoft.com/office/powerpoint/2010/main" val="242030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Palestine in the First Century AD</a:t>
            </a:r>
          </a:p>
        </p:txBody>
      </p:sp>
      <p:pic>
        <p:nvPicPr>
          <p:cNvPr id="35842" name="Picture 2" descr="http://www.bibleexplained.com/Gospels/palestinemap.jpg"/>
          <p:cNvPicPr>
            <a:picLocks noChangeAspect="1" noChangeArrowheads="1"/>
          </p:cNvPicPr>
          <p:nvPr/>
        </p:nvPicPr>
        <p:blipFill>
          <a:blip r:embed="rId3" cstate="print"/>
          <a:srcRect/>
          <a:stretch>
            <a:fillRect/>
          </a:stretch>
        </p:blipFill>
        <p:spPr bwMode="auto">
          <a:xfrm>
            <a:off x="2362200" y="1524000"/>
            <a:ext cx="4224730" cy="491561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Paul’s Missionary Journeys (33-64 AD)</a:t>
            </a:r>
          </a:p>
        </p:txBody>
      </p:sp>
      <p:sp>
        <p:nvSpPr>
          <p:cNvPr id="3" name="Content Placeholder 2"/>
          <p:cNvSpPr>
            <a:spLocks noGrp="1"/>
          </p:cNvSpPr>
          <p:nvPr>
            <p:ph sz="quarter" idx="1"/>
          </p:nvPr>
        </p:nvSpPr>
        <p:spPr/>
        <p:txBody>
          <a:bodyPr>
            <a:normAutofit fontScale="70000" lnSpcReduction="20000"/>
          </a:bodyPr>
          <a:lstStyle/>
          <a:p>
            <a:r>
              <a:rPr lang="en-US" dirty="0"/>
              <a:t>Initial Journeys: Arabia, Syria, and Cilicia (Acts 9, 22; Gal. 1; 33-43 AD).</a:t>
            </a:r>
          </a:p>
          <a:p>
            <a:pPr lvl="1"/>
            <a:r>
              <a:rPr lang="en-US" dirty="0"/>
              <a:t>Converted in Damascus, preaching in synagogues (Acts 9:19-22)</a:t>
            </a:r>
          </a:p>
          <a:p>
            <a:pPr lvl="1"/>
            <a:r>
              <a:rPr lang="en-US" dirty="0"/>
              <a:t>Flees to Jerusalem; told by Jesus to flee to Tarsus (Acts 22:17-21)</a:t>
            </a:r>
          </a:p>
          <a:p>
            <a:pPr lvl="1"/>
            <a:r>
              <a:rPr lang="en-US" dirty="0"/>
              <a:t>Three Year Evangelistic ministry in Arabia (Gal. 1:17)</a:t>
            </a:r>
          </a:p>
          <a:p>
            <a:pPr lvl="1"/>
            <a:r>
              <a:rPr lang="en-US" dirty="0"/>
              <a:t>Brief return to Damascus?  15 day visit to Jerusalem, meets apostle James (Gal. 1:18-19).  </a:t>
            </a:r>
          </a:p>
          <a:p>
            <a:pPr lvl="1"/>
            <a:r>
              <a:rPr lang="en-US" dirty="0"/>
              <a:t>Departure for northern Syria and Cilicia (Gal. 1:21).</a:t>
            </a:r>
          </a:p>
          <a:p>
            <a:pPr lvl="1"/>
            <a:r>
              <a:rPr lang="en-US" dirty="0"/>
              <a:t>Sought by </a:t>
            </a:r>
            <a:r>
              <a:rPr lang="en-US" dirty="0" err="1"/>
              <a:t>Barnabus</a:t>
            </a:r>
            <a:r>
              <a:rPr lang="en-US" dirty="0"/>
              <a:t> in Tarsus to join Antioch church (Acts 11:25-26).</a:t>
            </a:r>
          </a:p>
          <a:p>
            <a:pPr lvl="1"/>
            <a:endParaRPr lang="en-US" dirty="0"/>
          </a:p>
          <a:p>
            <a:r>
              <a:rPr lang="en-US" dirty="0"/>
              <a:t>“First” Journey: From Antioch to Crete (Acts 13-14; 44-46 AD)</a:t>
            </a:r>
          </a:p>
          <a:p>
            <a:pPr lvl="1"/>
            <a:r>
              <a:rPr lang="en-US" dirty="0"/>
              <a:t>Paul &amp; Barnabas set apart by the Holy Spirit (Acts 13:1-3).</a:t>
            </a:r>
          </a:p>
          <a:p>
            <a:pPr lvl="1"/>
            <a:r>
              <a:rPr lang="en-US" dirty="0"/>
              <a:t>Mission to Southern Galatia and Cyprus</a:t>
            </a:r>
          </a:p>
          <a:p>
            <a:pPr lvl="1"/>
            <a:r>
              <a:rPr lang="en-US" dirty="0"/>
              <a:t>Opposition from “magicians” and false prophets (Acts 13:6-12)</a:t>
            </a:r>
          </a:p>
          <a:p>
            <a:pPr lvl="1"/>
            <a:r>
              <a:rPr lang="en-US" dirty="0"/>
              <a:t>Preaching in synagogues and mass evangelism (Acts 13:13-14:23).</a:t>
            </a:r>
          </a:p>
          <a:p>
            <a:pPr lvl="1"/>
            <a:endParaRPr lang="en-US" dirty="0"/>
          </a:p>
          <a:p>
            <a:r>
              <a:rPr lang="en-US" dirty="0"/>
              <a:t>Council of Jerusalem (Acts 15; 49AD)</a:t>
            </a:r>
          </a:p>
          <a:p>
            <a:pPr lvl="1"/>
            <a:r>
              <a:rPr lang="en-US" dirty="0"/>
              <a:t>“Problem” of Gentile Churches</a:t>
            </a:r>
          </a:p>
          <a:p>
            <a:pPr lvl="1"/>
            <a:r>
              <a:rPr lang="en-US" dirty="0"/>
              <a:t>Clarification of Justification through Faith Alone</a:t>
            </a:r>
          </a:p>
          <a:p>
            <a:pPr lvl="1"/>
            <a:endParaRPr lang="en-US" dirty="0"/>
          </a:p>
          <a:p>
            <a:pPr lvl="1"/>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454</TotalTime>
  <Words>1444</Words>
  <Application>Microsoft Office PowerPoint</Application>
  <PresentationFormat>On-screen Show (4:3)</PresentationFormat>
  <Paragraphs>171</Paragraphs>
  <Slides>15</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Georgia</vt:lpstr>
      <vt:lpstr>Wingdings</vt:lpstr>
      <vt:lpstr>Wingdings 2</vt:lpstr>
      <vt:lpstr>Civic</vt:lpstr>
      <vt:lpstr>Twenty Centuries A Survey of Church History</vt:lpstr>
      <vt:lpstr>Twenty Centuries</vt:lpstr>
      <vt:lpstr>The First Century</vt:lpstr>
      <vt:lpstr>1.  Life and Ministry of Jesus Christ (4 BC-28/30 AD)</vt:lpstr>
      <vt:lpstr>Life and Ministry of Jesus Christ (4 BC-28/30 AD)</vt:lpstr>
      <vt:lpstr>Church Founded and Scattered (30-48 AD)</vt:lpstr>
      <vt:lpstr>Church Founded and Scattered (30-48 AD)</vt:lpstr>
      <vt:lpstr>Palestine in the First Century AD</vt:lpstr>
      <vt:lpstr>Paul’s Missionary Journeys (33-64 AD)</vt:lpstr>
      <vt:lpstr>Paul’s Missionary Journeys</vt:lpstr>
      <vt:lpstr>Paul’s Missionary Journeys (33-64 AD)</vt:lpstr>
      <vt:lpstr>The Fall of Jerusalem (70 AD)</vt:lpstr>
      <vt:lpstr>Writing of the New Testament</vt:lpstr>
      <vt:lpstr>Roman Persecution</vt:lpstr>
      <vt:lpstr>Major Changes in the First Century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Twenty Centuries A Survey of Church History</dc:title>
  <dc:creator>Richard D. Phillips</dc:creator>
  <cp:lastModifiedBy>Rick Phillips</cp:lastModifiedBy>
  <cp:revision>40</cp:revision>
  <dcterms:created xsi:type="dcterms:W3CDTF">2012-01-25T20:59:53Z</dcterms:created>
  <dcterms:modified xsi:type="dcterms:W3CDTF">2020-06-10T22:29:11Z</dcterms:modified>
</cp:coreProperties>
</file>